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01" r:id="rId3"/>
    <p:sldId id="300" r:id="rId4"/>
    <p:sldId id="302" r:id="rId5"/>
    <p:sldId id="292" r:id="rId6"/>
    <p:sldId id="304" r:id="rId7"/>
    <p:sldId id="270" r:id="rId8"/>
    <p:sldId id="305" r:id="rId9"/>
    <p:sldId id="306" r:id="rId10"/>
    <p:sldId id="295" r:id="rId11"/>
    <p:sldId id="258" r:id="rId12"/>
    <p:sldId id="261" r:id="rId13"/>
    <p:sldId id="257" r:id="rId14"/>
    <p:sldId id="303" r:id="rId15"/>
    <p:sldId id="266" r:id="rId16"/>
    <p:sldId id="265" r:id="rId17"/>
    <p:sldId id="307" r:id="rId18"/>
    <p:sldId id="291" r:id="rId19"/>
    <p:sldId id="308" r:id="rId20"/>
    <p:sldId id="298" r:id="rId21"/>
    <p:sldId id="309" r:id="rId22"/>
    <p:sldId id="264" r:id="rId23"/>
    <p:sldId id="260" r:id="rId24"/>
    <p:sldId id="259" r:id="rId25"/>
    <p:sldId id="271" r:id="rId26"/>
    <p:sldId id="274" r:id="rId27"/>
    <p:sldId id="273" r:id="rId28"/>
    <p:sldId id="272" r:id="rId29"/>
    <p:sldId id="269" r:id="rId30"/>
    <p:sldId id="275" r:id="rId31"/>
    <p:sldId id="294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F8D03-5EF8-43C5-BBFA-B571F51F8086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6BED-7284-424B-BBF2-14F3B2DD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07616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Austin </a:t>
            </a:r>
          </a:p>
          <a:p>
            <a:pPr algn="r"/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Transportation</a:t>
            </a:r>
          </a:p>
          <a:p>
            <a:pPr algn="r"/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i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n</a:t>
            </a:r>
          </a:p>
          <a:p>
            <a:pPr algn="r"/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20 Slides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1458" r="26208" b="8333"/>
          <a:stretch>
            <a:fillRect/>
          </a:stretch>
        </p:blipFill>
        <p:spPr bwMode="auto">
          <a:xfrm>
            <a:off x="2189018" y="1295400"/>
            <a:ext cx="512618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So, not surprisingly, our regional plan spends a lot of resources on expanding roadways towards emerging population centers…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82963"/>
            <a:ext cx="8077200" cy="53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pitchFamily="34" charset="0"/>
              </a:rPr>
              <a:t>…our regional priorities also include significant allocations for Austin’s urban rail, commuter rail, and the ongoing Operations &amp; Maintenance costs of bus service.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9282" t="17708" r="21523" b="11458"/>
          <a:stretch>
            <a:fillRect/>
          </a:stretch>
        </p:blipFill>
        <p:spPr bwMode="auto">
          <a:xfrm>
            <a:off x="1143000" y="1143000"/>
            <a:ext cx="6858000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If we drill down into </a:t>
            </a:r>
            <a:r>
              <a:rPr lang="en-US" dirty="0" err="1" smtClean="0">
                <a:latin typeface="Calibri Light" pitchFamily="34" charset="0"/>
              </a:rPr>
              <a:t>CapMetro</a:t>
            </a:r>
            <a:r>
              <a:rPr lang="en-US" dirty="0" smtClean="0">
                <a:latin typeface="Calibri Light" pitchFamily="34" charset="0"/>
              </a:rPr>
              <a:t>, there’s about $210 in operations funding.  Half of that is for the bus contract, which is the largest expense.  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dershi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1981"/>
            <a:ext cx="6324600" cy="3091819"/>
          </a:xfrm>
          <a:prstGeom prst="rect">
            <a:avLst/>
          </a:prstGeom>
          <a:noFill/>
        </p:spPr>
      </p:pic>
      <p:pic>
        <p:nvPicPr>
          <p:cNvPr id="3" name="Picture 2" descr="Ridershi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94148"/>
            <a:ext cx="6248400" cy="30638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Bus service uses up the money and it is what serves the riders.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routefacts.org/bus1ridersh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69" y="1371600"/>
            <a:ext cx="8925231" cy="4657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Not all bus routes are the same, though.   The service allocation across routes is a key choice.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c_rec_announc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49180"/>
            <a:ext cx="4953000" cy="52777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This June, Council and </a:t>
            </a:r>
            <a:r>
              <a:rPr lang="en-US" dirty="0" err="1" smtClean="0">
                <a:latin typeface="Calibri Light" pitchFamily="34" charset="0"/>
              </a:rPr>
              <a:t>CapMetro</a:t>
            </a:r>
            <a:r>
              <a:rPr lang="en-US" dirty="0" smtClean="0">
                <a:latin typeface="Calibri Light" pitchFamily="34" charset="0"/>
              </a:rPr>
              <a:t> will be making another critical choice: the urban rail route.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s_sc_density"/>
          <p:cNvPicPr>
            <a:picLocks noChangeAspect="1" noChangeArrowheads="1"/>
          </p:cNvPicPr>
          <p:nvPr/>
        </p:nvPicPr>
        <p:blipFill>
          <a:blip r:embed="rId2" cstate="print"/>
          <a:srcRect b="54463"/>
          <a:stretch>
            <a:fillRect/>
          </a:stretch>
        </p:blipFill>
        <p:spPr bwMode="auto">
          <a:xfrm>
            <a:off x="762000" y="1143000"/>
            <a:ext cx="7715280" cy="4848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A key issue is where the route will start.  ERC and Highland are the finalists.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mber_mobility_popdensity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972206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402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pitchFamily="34" charset="0"/>
              </a:rPr>
              <a:t>This is a mapping of transit-supportive densities from the Chamber’s mobility report.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x_pop_growthrate_a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5752213" cy="48060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38200" y="3200400"/>
            <a:ext cx="54864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4191000"/>
            <a:ext cx="1600200" cy="0"/>
          </a:xfrm>
          <a:prstGeom prst="line">
            <a:avLst/>
          </a:prstGeom>
          <a:ln w="63500">
            <a:solidFill>
              <a:schemeClr val="accent1">
                <a:lumMod val="75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3733800"/>
            <a:ext cx="3124200" cy="0"/>
          </a:xfrm>
          <a:prstGeom prst="line">
            <a:avLst/>
          </a:prstGeom>
          <a:ln w="63500">
            <a:solidFill>
              <a:schemeClr val="accent1">
                <a:lumMod val="75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3059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HL – 3.6% for 20 years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581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ATX – 2.7% last 20 years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40356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ATX – 1.9% last 10 years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5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pitchFamily="34" charset="0"/>
              </a:rPr>
              <a:t>T</a:t>
            </a:r>
            <a:r>
              <a:rPr lang="en-US" dirty="0" smtClean="0">
                <a:latin typeface="Calibri Light" pitchFamily="34" charset="0"/>
              </a:rPr>
              <a:t>he growth projected for Highland is very high, potentially utterly unrealistic.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line_subsid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2216" y="304800"/>
            <a:ext cx="2650184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1986677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Because of the high fixed costs of rail relative to bus, it is important to avoid low ridership routes.</a:t>
            </a:r>
          </a:p>
          <a:p>
            <a:endParaRPr lang="en-US" dirty="0" smtClean="0">
              <a:latin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</a:rPr>
              <a:t>For example, presently the Red Line consumes funding equivalent to 12% of the main bus service contract, but serves the equivalent of 3% of its ridership.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l="21669" t="40625" r="18009" b="9375"/>
          <a:stretch>
            <a:fillRect/>
          </a:stretch>
        </p:blipFill>
        <p:spPr bwMode="auto">
          <a:xfrm>
            <a:off x="685800" y="1524000"/>
            <a:ext cx="784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Regional population has grown quickly.  And it’s likely to continue.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eepaustinwonky.files.wordpress.com/2012/05/cex_summary.pn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5637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On ‘affordability’, transportation and land-use are the policy levers that really matter. 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 Light" pitchFamily="34" charset="0"/>
              </a:rPr>
              <a:t>Extra Material</a:t>
            </a:r>
            <a:endParaRPr lang="en-US" sz="66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972080" cy="647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813" t="21875" r="19180" b="11458"/>
          <a:stretch>
            <a:fillRect/>
          </a:stretch>
        </p:blipFill>
        <p:spPr bwMode="auto">
          <a:xfrm>
            <a:off x="-15479" y="762000"/>
            <a:ext cx="91189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26042" r="18009" b="6250"/>
          <a:stretch>
            <a:fillRect/>
          </a:stretch>
        </p:blipFill>
        <p:spPr bwMode="auto">
          <a:xfrm>
            <a:off x="63305" y="533400"/>
            <a:ext cx="892829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6019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From Austin Contrarian</a:t>
            </a:r>
          </a:p>
          <a:p>
            <a:r>
              <a:rPr lang="en-US" dirty="0" smtClean="0">
                <a:latin typeface="Calibri Light" pitchFamily="34" charset="0"/>
              </a:rPr>
              <a:t>By Chris Bradford</a:t>
            </a:r>
          </a:p>
          <a:p>
            <a:endParaRPr lang="en-US" dirty="0" smtClean="0">
              <a:latin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</a:rPr>
              <a:t>“Out </a:t>
            </a:r>
            <a:r>
              <a:rPr lang="en-US" dirty="0" smtClean="0">
                <a:latin typeface="Calibri Light" pitchFamily="34" charset="0"/>
              </a:rPr>
              <a:t>of nearly 7,900 acres of buildable, undeveloped land in residential districts, less than 10% has been set aside for multi-family. Less than 1% of the undeveloped, buildable land has been reserved for the densest multi-</a:t>
            </a:r>
            <a:r>
              <a:rPr lang="en-US" dirty="0" err="1" smtClean="0">
                <a:latin typeface="Calibri Light" pitchFamily="34" charset="0"/>
              </a:rPr>
              <a:t>famiy</a:t>
            </a:r>
            <a:r>
              <a:rPr lang="en-US" dirty="0" smtClean="0">
                <a:latin typeface="Calibri Light" pitchFamily="34" charset="0"/>
              </a:rPr>
              <a:t> (MF-4, MF-5 and MF-6). Just </a:t>
            </a:r>
            <a:r>
              <a:rPr lang="en-US" i="1" dirty="0" smtClean="0">
                <a:latin typeface="Calibri Light" pitchFamily="34" charset="0"/>
              </a:rPr>
              <a:t>1.5 acres </a:t>
            </a:r>
            <a:r>
              <a:rPr lang="en-US" dirty="0" smtClean="0">
                <a:latin typeface="Calibri Light" pitchFamily="34" charset="0"/>
              </a:rPr>
              <a:t>-- 0.0189% of the total -- has been reserved for the second-densest district (MF-5), and none at all for the densest (MF-6).</a:t>
            </a:r>
          </a:p>
          <a:p>
            <a:endParaRPr lang="en-US" dirty="0" smtClean="0">
              <a:latin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</a:rPr>
              <a:t>Things are just slightly better when we look at developed land. The city has just shy of 40,000 acres of buildable, developed land in residential districts. 11.8% of this land is zoned multi-family. But, again, just 1.5% of the total has been zoned for high-density multi-family , and just 87 acres (a little over 0.2%) for the highest density MF-5 and MF-6. </a:t>
            </a:r>
            <a:r>
              <a:rPr lang="en-US" dirty="0" smtClean="0">
                <a:latin typeface="Calibri Light" pitchFamily="34" charset="0"/>
              </a:rPr>
              <a:t>”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pproved Multi-family developments 4 to 12 un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286250" cy="41148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57800" y="1066800"/>
            <a:ext cx="327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From Austin Contrarian</a:t>
            </a:r>
          </a:p>
          <a:p>
            <a:r>
              <a:rPr lang="en-US" dirty="0" smtClean="0">
                <a:latin typeface="Calibri Light" pitchFamily="34" charset="0"/>
              </a:rPr>
              <a:t>By Chris Bradford</a:t>
            </a:r>
            <a:endParaRPr lang="en-US" dirty="0" smtClean="0">
              <a:latin typeface="Calibri Light" pitchFamily="34" charset="0"/>
            </a:endParaRPr>
          </a:p>
          <a:p>
            <a:endParaRPr lang="en-US" dirty="0" smtClean="0">
              <a:latin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</a:rPr>
              <a:t>That's </a:t>
            </a:r>
            <a:r>
              <a:rPr lang="en-US" dirty="0" smtClean="0">
                <a:latin typeface="Calibri Light" pitchFamily="34" charset="0"/>
              </a:rPr>
              <a:t>nine approved site plans over a two-year period, with a total of </a:t>
            </a:r>
            <a:r>
              <a:rPr lang="en-US" dirty="0" smtClean="0">
                <a:solidFill>
                  <a:srgbClr val="FF0000"/>
                </a:solidFill>
                <a:latin typeface="Calibri Light" pitchFamily="34" charset="0"/>
              </a:rPr>
              <a:t>78</a:t>
            </a:r>
            <a:r>
              <a:rPr lang="en-US" dirty="0" smtClean="0">
                <a:latin typeface="Calibri Light" pitchFamily="34" charset="0"/>
              </a:rPr>
              <a:t> units. (Nineteen of the units, by the way, are in Mueller.)</a:t>
            </a:r>
          </a:p>
          <a:p>
            <a:endParaRPr lang="en-US" dirty="0" smtClean="0">
              <a:latin typeface="Calibri Light" pitchFamily="34" charset="0"/>
            </a:endParaRPr>
          </a:p>
          <a:p>
            <a:r>
              <a:rPr lang="en-US" dirty="0" smtClean="0">
                <a:latin typeface="Calibri Light" pitchFamily="34" charset="0"/>
              </a:rPr>
              <a:t>By contrast, during this same period, the City approved site plans for 26 large apartment/condo buildings within the urban core with a total of </a:t>
            </a:r>
            <a:r>
              <a:rPr lang="en-US" b="1" i="1" dirty="0" smtClean="0">
                <a:latin typeface="Calibri Light" pitchFamily="34" charset="0"/>
              </a:rPr>
              <a:t>6,641</a:t>
            </a:r>
            <a:r>
              <a:rPr lang="en-US" dirty="0" smtClean="0">
                <a:latin typeface="Calibri Light" pitchFamily="34" charset="0"/>
              </a:rPr>
              <a:t> units. (I'm somewhat arbitrarily defining "large" to mean "more than 100 units").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arner Ave bef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200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arner 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0525"/>
            <a:ext cx="762000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l="21669" t="38542" r="23280" b="6250"/>
          <a:stretch>
            <a:fillRect/>
          </a:stretch>
        </p:blipFill>
        <p:spPr bwMode="auto">
          <a:xfrm>
            <a:off x="265981" y="457200"/>
            <a:ext cx="864941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 l="29868" t="11458" r="29722" b="6250"/>
          <a:stretch>
            <a:fillRect/>
          </a:stretch>
        </p:blipFill>
        <p:spPr bwMode="auto">
          <a:xfrm>
            <a:off x="4572000" y="1371600"/>
            <a:ext cx="4496765" cy="5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 l="33016" t="11458" r="30088" b="7292"/>
          <a:stretch>
            <a:fillRect/>
          </a:stretch>
        </p:blipFill>
        <p:spPr bwMode="auto">
          <a:xfrm>
            <a:off x="319454" y="1371600"/>
            <a:ext cx="412359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As the population grew, it  sprawled.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edian Gross Rent by Year Structure Bui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162800" cy="606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1875" r="25622" b="13542"/>
          <a:stretch>
            <a:fillRect/>
          </a:stretch>
        </p:blipFill>
        <p:spPr bwMode="auto">
          <a:xfrm>
            <a:off x="381000" y="304800"/>
            <a:ext cx="8458200" cy="609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 l="21669" t="25000" r="22108" b="9375"/>
          <a:stretch>
            <a:fillRect/>
          </a:stretch>
        </p:blipFill>
        <p:spPr bwMode="auto">
          <a:xfrm>
            <a:off x="152400" y="685800"/>
            <a:ext cx="8763000" cy="575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 l="22255" t="18750" r="23280" b="6250"/>
          <a:stretch>
            <a:fillRect/>
          </a:stretch>
        </p:blipFill>
        <p:spPr bwMode="auto">
          <a:xfrm>
            <a:off x="1066800" y="1155290"/>
            <a:ext cx="7162800" cy="5545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And almost everybody is riding alone to work.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l="22840" t="19792" r="22694" b="6250"/>
          <a:stretch>
            <a:fillRect/>
          </a:stretch>
        </p:blipFill>
        <p:spPr bwMode="auto">
          <a:xfrm>
            <a:off x="1143000" y="1159386"/>
            <a:ext cx="7162800" cy="5468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Surprisingly, Austin’s core actually declined in population.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8750" r="23280" b="6250"/>
          <a:stretch>
            <a:fillRect/>
          </a:stretch>
        </p:blipFill>
        <p:spPr bwMode="auto">
          <a:xfrm>
            <a:off x="914399" y="990600"/>
            <a:ext cx="7391401" cy="566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Really, I know it’s surprising, but </a:t>
            </a:r>
            <a:r>
              <a:rPr lang="en-US" dirty="0" smtClean="0">
                <a:latin typeface="Calibri Light" pitchFamily="34" charset="0"/>
              </a:rPr>
              <a:t>Austin’s core actually declined in population.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28697" t="21875" r="26208" b="6250"/>
          <a:stretch>
            <a:fillRect/>
          </a:stretch>
        </p:blipFill>
        <p:spPr bwMode="auto">
          <a:xfrm>
            <a:off x="1752600" y="1200396"/>
            <a:ext cx="6096000" cy="54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228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T</a:t>
            </a:r>
            <a:r>
              <a:rPr lang="en-US" dirty="0" smtClean="0">
                <a:latin typeface="Calibri Light" pitchFamily="34" charset="0"/>
              </a:rPr>
              <a:t>he main reason is regulatory.  11.8</a:t>
            </a:r>
            <a:r>
              <a:rPr lang="en-US" dirty="0" smtClean="0">
                <a:latin typeface="Calibri Light" pitchFamily="34" charset="0"/>
              </a:rPr>
              <a:t>% of </a:t>
            </a:r>
            <a:r>
              <a:rPr lang="en-US" dirty="0" smtClean="0">
                <a:latin typeface="Calibri Light" pitchFamily="34" charset="0"/>
              </a:rPr>
              <a:t>developed land </a:t>
            </a:r>
            <a:r>
              <a:rPr lang="en-US" dirty="0" smtClean="0">
                <a:latin typeface="Calibri Light" pitchFamily="34" charset="0"/>
              </a:rPr>
              <a:t>is zoned multi-family. J</a:t>
            </a:r>
            <a:r>
              <a:rPr lang="en-US" dirty="0" smtClean="0">
                <a:latin typeface="Calibri Light" pitchFamily="34" charset="0"/>
              </a:rPr>
              <a:t>ust </a:t>
            </a:r>
            <a:r>
              <a:rPr lang="en-US" dirty="0" smtClean="0">
                <a:latin typeface="Calibri Light" pitchFamily="34" charset="0"/>
              </a:rPr>
              <a:t>1.5% of the total has been zoned for high-density </a:t>
            </a:r>
            <a:r>
              <a:rPr lang="en-US" dirty="0" smtClean="0">
                <a:latin typeface="Calibri Light" pitchFamily="34" charset="0"/>
              </a:rPr>
              <a:t>multi-family.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ta_bdg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143" y="1295400"/>
            <a:ext cx="7330302" cy="531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In dealing with our congestion and sprawl, we have to consider available resources. The federal government has a bout  $70b in transportation spending.  $40b is for highways; $10b is shared by different transit  programs.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020" y="1143000"/>
            <a:ext cx="49885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pitchFamily="34" charset="0"/>
              </a:rPr>
              <a:t>Here in Texas, we overwhelmingly focus our $10b in federal and state revenues on road construction and maintenance.</a:t>
            </a:r>
            <a:endParaRPr 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483</Words>
  <Application>Microsoft Office PowerPoint</Application>
  <PresentationFormat>On-screen Show (4:3)</PresentationFormat>
  <Paragraphs>41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 Gonzalez Altamirano</dc:creator>
  <cp:lastModifiedBy>Julio Gonzalez Altamirano</cp:lastModifiedBy>
  <cp:revision>25</cp:revision>
  <dcterms:created xsi:type="dcterms:W3CDTF">2014-01-07T15:40:34Z</dcterms:created>
  <dcterms:modified xsi:type="dcterms:W3CDTF">2014-03-03T10:41:29Z</dcterms:modified>
</cp:coreProperties>
</file>